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70" r:id="rId4"/>
    <p:sldId id="259" r:id="rId5"/>
    <p:sldId id="271" r:id="rId6"/>
    <p:sldId id="269" r:id="rId7"/>
    <p:sldId id="260" r:id="rId8"/>
    <p:sldId id="266" r:id="rId9"/>
    <p:sldId id="261" r:id="rId10"/>
    <p:sldId id="268" r:id="rId11"/>
    <p:sldId id="262" r:id="rId12"/>
    <p:sldId id="267" r:id="rId13"/>
    <p:sldId id="265" r:id="rId14"/>
    <p:sldId id="263" r:id="rId15"/>
    <p:sldId id="264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5" autoAdjust="0"/>
  </p:normalViewPr>
  <p:slideViewPr>
    <p:cSldViewPr>
      <p:cViewPr varScale="1">
        <p:scale>
          <a:sx n="56" d="100"/>
          <a:sy n="56" d="100"/>
        </p:scale>
        <p:origin x="-4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635A5-67D0-4C81-98EF-419CCA735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E77C6-8115-4F34-8A56-2DA51707E1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B1206-0781-459D-834D-DFC8A63E2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E38863-3CB0-4534-B1D4-0EF930DA5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2523EAD-F768-455D-B1E2-7F74AA7FFA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52CC9-F3B2-4287-BC42-36989FAFD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012B9-04DF-4D61-90C4-D0DCBC591D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7F19-5F44-4F3E-9831-909491E6E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FD0F-6062-4619-90AB-0FCD5037B9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543B6-7DE5-47B0-9BE1-0BCC2DB406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1B3B7-BD1F-4721-AC26-8208A7479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8FC59-61C8-47E5-A075-132CD84F0E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32EBE-5307-4AB3-8A65-52D347EF55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/>
          </a:fgClr>
          <a:bgClr>
            <a:srgbClr val="CC99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44A5C1-16E9-4742-8C3D-D89A88DC41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Measure of kinetic energy of molecules</a:t>
            </a:r>
          </a:p>
          <a:p>
            <a:r>
              <a:rPr lang="en-US" sz="2800" dirty="0"/>
              <a:t>Thermometer</a:t>
            </a:r>
          </a:p>
          <a:p>
            <a:r>
              <a:rPr lang="en-US" sz="2800" dirty="0"/>
              <a:t>Fahrenheit</a:t>
            </a:r>
          </a:p>
          <a:p>
            <a:r>
              <a:rPr lang="en-US" sz="2800" dirty="0"/>
              <a:t>Celsius</a:t>
            </a:r>
          </a:p>
          <a:p>
            <a:r>
              <a:rPr lang="en-US" sz="2800" dirty="0"/>
              <a:t>Kelvin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838200" y="609600"/>
            <a:ext cx="73152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TEMPERATURE</a:t>
            </a:r>
          </a:p>
        </p:txBody>
      </p:sp>
      <p:pic>
        <p:nvPicPr>
          <p:cNvPr id="3078" name="Picture 6" descr="bd07248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0413" y="1981200"/>
            <a:ext cx="3660775" cy="4114800"/>
          </a:xfr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  <p:bldP spid="3076" grpId="0" build="p" autoUpdateAnimBg="0"/>
      <p:bldP spid="307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Transfer of heat through electromagnetic radiation (light from stars or light bulbs).</a:t>
            </a:r>
          </a:p>
          <a:p>
            <a:r>
              <a:rPr lang="en-US" dirty="0"/>
              <a:t>Transferred in all directions.</a:t>
            </a:r>
          </a:p>
          <a:p>
            <a:r>
              <a:rPr lang="en-US" dirty="0"/>
              <a:t>No contact required!</a:t>
            </a:r>
          </a:p>
          <a:p>
            <a:r>
              <a:rPr lang="en-US" dirty="0"/>
              <a:t>Dark or dull objects absorb more than light or shiny objects do.</a:t>
            </a:r>
          </a:p>
          <a:p>
            <a:endParaRPr lang="en-US" dirty="0"/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Heat transferred by the movement of molecules within a substance.</a:t>
            </a:r>
          </a:p>
          <a:p>
            <a:endParaRPr lang="en-US" sz="2800" dirty="0"/>
          </a:p>
          <a:p>
            <a:r>
              <a:rPr lang="en-US" sz="2800" dirty="0"/>
              <a:t>Movement occurs from warmer areas to cooler areas.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79248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Convection</a:t>
            </a:r>
          </a:p>
        </p:txBody>
      </p:sp>
      <p:pic>
        <p:nvPicPr>
          <p:cNvPr id="8201" name="Picture 9" descr="ag0033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667000"/>
            <a:ext cx="26670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Transfer of heat through a liquid or gas through moving currents, called convection currents.</a:t>
            </a:r>
          </a:p>
          <a:p>
            <a:r>
              <a:rPr lang="en-US" dirty="0"/>
              <a:t>The cause of wind and weather.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en-US" sz="3600" kern="10">
                <a:ln/>
                <a:solidFill>
                  <a:srgbClr val="00FF00"/>
                </a:solidFill>
                <a:latin typeface="Arial Black"/>
              </a:rPr>
              <a:t>Convection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movement of a substance that is caused by differences in temperature and density.</a:t>
            </a:r>
          </a:p>
          <a:p>
            <a:r>
              <a:rPr lang="en-US"/>
              <a:t>EXAMPLES:  wind  							boiling water</a:t>
            </a:r>
          </a:p>
          <a:p>
            <a:r>
              <a:rPr lang="en-US"/>
              <a:t>NATURE WANTS </a:t>
            </a:r>
          </a:p>
          <a:p>
            <a:pPr>
              <a:buFontTx/>
              <a:buNone/>
            </a:pPr>
            <a:r>
              <a:rPr lang="en-US"/>
              <a:t>EVERYTHING TO BALANCE !	! 				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20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/>
              </a:rPr>
              <a:t>Convection Current</a:t>
            </a:r>
          </a:p>
        </p:txBody>
      </p:sp>
      <p:pic>
        <p:nvPicPr>
          <p:cNvPr id="12293" name="Picture 5" descr="ag0003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048000"/>
            <a:ext cx="24384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Conductors are materials that transfer heat easily.</a:t>
            </a:r>
          </a:p>
          <a:p>
            <a:r>
              <a:rPr lang="en-US" sz="2800" dirty="0"/>
              <a:t>Examples: metals like copper and gold</a:t>
            </a:r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1219200" y="0"/>
            <a:ext cx="7105650" cy="16129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Conductors</a:t>
            </a:r>
          </a:p>
        </p:txBody>
      </p:sp>
      <p:pic>
        <p:nvPicPr>
          <p:cNvPr id="10256" name="Picture 16" descr="bd13742_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057400"/>
            <a:ext cx="5334000" cy="4114800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 autoUpdateAnimBg="0"/>
      <p:bldP spid="1024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An insulator is a material that does not transfer heat easily. </a:t>
            </a:r>
          </a:p>
          <a:p>
            <a:r>
              <a:rPr lang="en-US" sz="2800" dirty="0"/>
              <a:t>Examples: </a:t>
            </a:r>
          </a:p>
          <a:p>
            <a:r>
              <a:rPr lang="en-US" sz="2800" dirty="0"/>
              <a:t> liquids and gases</a:t>
            </a:r>
          </a:p>
          <a:p>
            <a:r>
              <a:rPr lang="en-US" sz="2800" dirty="0"/>
              <a:t>A jacket</a:t>
            </a:r>
          </a:p>
        </p:txBody>
      </p:sp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7239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Insulators</a:t>
            </a:r>
          </a:p>
        </p:txBody>
      </p:sp>
      <p:pic>
        <p:nvPicPr>
          <p:cNvPr id="11271" name="Picture 7" descr="ag00421_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590800"/>
            <a:ext cx="3810000" cy="3465513"/>
          </a:xfrm>
          <a:noFill/>
          <a:ln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pitchFamily="18" charset="0"/>
              </a:rPr>
              <a:t>Heat Transfer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Calorimeter</a:t>
            </a:r>
          </a:p>
          <a:p>
            <a:pPr lvl="1"/>
            <a:r>
              <a:rPr lang="en-US" dirty="0"/>
              <a:t>device used to </a:t>
            </a:r>
            <a:br>
              <a:rPr lang="en-US" dirty="0"/>
            </a:br>
            <a:r>
              <a:rPr lang="en-US" dirty="0"/>
              <a:t>measure </a:t>
            </a:r>
            <a:br>
              <a:rPr lang="en-US" dirty="0"/>
            </a:br>
            <a:r>
              <a:rPr lang="en-US" dirty="0"/>
              <a:t>changes in </a:t>
            </a:r>
            <a:br>
              <a:rPr lang="en-US" dirty="0"/>
            </a:br>
            <a:r>
              <a:rPr lang="en-US" dirty="0"/>
              <a:t>thermal energy</a:t>
            </a:r>
          </a:p>
          <a:p>
            <a:endParaRPr lang="en-US" dirty="0"/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4648200" y="1905000"/>
            <a:ext cx="3638550" cy="4202113"/>
            <a:chOff x="2894" y="1032"/>
            <a:chExt cx="2768" cy="3199"/>
          </a:xfrm>
        </p:grpSpPr>
        <p:pic>
          <p:nvPicPr>
            <p:cNvPr id="21509" name="Picture 5" descr="calorimeter - simpl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4" y="1032"/>
              <a:ext cx="2768" cy="2824"/>
            </a:xfrm>
            <a:prstGeom prst="rect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pic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150" y="3906"/>
              <a:ext cx="2328" cy="3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200">
                  <a:solidFill>
                    <a:srgbClr val="FFFFFF"/>
                  </a:solidFill>
                  <a:latin typeface="Arial" charset="0"/>
                </a:rPr>
                <a:t>Coffee cup Calorimeter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Measurement related to the quantity of molecules.</a:t>
            </a: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914400" y="762000"/>
            <a:ext cx="754380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Thermal Energy</a:t>
            </a:r>
          </a:p>
        </p:txBody>
      </p:sp>
      <p:pic>
        <p:nvPicPr>
          <p:cNvPr id="4102" name="Picture 6" descr="bd19704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166938"/>
            <a:ext cx="3810000" cy="3743325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Which beaker of water has more thermal energy?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 - same temperature, more mass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1979613" y="3733800"/>
            <a:ext cx="6519862" cy="2590800"/>
            <a:chOff x="1146" y="2055"/>
            <a:chExt cx="4107" cy="2171"/>
          </a:xfrm>
        </p:grpSpPr>
        <p:grpSp>
          <p:nvGrpSpPr>
            <p:cNvPr id="19461" name="Group 5"/>
            <p:cNvGrpSpPr>
              <a:grpSpLocks/>
            </p:cNvGrpSpPr>
            <p:nvPr/>
          </p:nvGrpSpPr>
          <p:grpSpPr bwMode="auto">
            <a:xfrm>
              <a:off x="1146" y="2056"/>
              <a:ext cx="1859" cy="2168"/>
              <a:chOff x="1146" y="1884"/>
              <a:chExt cx="1859" cy="2168"/>
            </a:xfrm>
          </p:grpSpPr>
          <p:grpSp>
            <p:nvGrpSpPr>
              <p:cNvPr id="19462" name="Group 6"/>
              <p:cNvGrpSpPr>
                <a:grpSpLocks/>
              </p:cNvGrpSpPr>
              <p:nvPr/>
            </p:nvGrpSpPr>
            <p:grpSpPr bwMode="auto">
              <a:xfrm>
                <a:off x="1146" y="1884"/>
                <a:ext cx="1859" cy="2168"/>
                <a:chOff x="1317" y="1587"/>
                <a:chExt cx="1859" cy="2168"/>
              </a:xfrm>
            </p:grpSpPr>
            <p:grpSp>
              <p:nvGrpSpPr>
                <p:cNvPr id="19463" name="Group 7"/>
                <p:cNvGrpSpPr>
                  <a:grpSpLocks/>
                </p:cNvGrpSpPr>
                <p:nvPr/>
              </p:nvGrpSpPr>
              <p:grpSpPr bwMode="auto">
                <a:xfrm>
                  <a:off x="1317" y="1587"/>
                  <a:ext cx="1036" cy="2168"/>
                  <a:chOff x="1317" y="1587"/>
                  <a:chExt cx="1036" cy="2168"/>
                </a:xfrm>
              </p:grpSpPr>
              <p:sp>
                <p:nvSpPr>
                  <p:cNvPr id="1946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317" y="3292"/>
                    <a:ext cx="1036" cy="463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sq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6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198" y="3289"/>
                    <a:ext cx="152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9466" name="Group 10"/>
                  <p:cNvGrpSpPr>
                    <a:grpSpLocks noChangeAspect="1"/>
                  </p:cNvGrpSpPr>
                  <p:nvPr/>
                </p:nvGrpSpPr>
                <p:grpSpPr bwMode="auto">
                  <a:xfrm rot="-4322532">
                    <a:off x="927" y="2535"/>
                    <a:ext cx="2022" cy="125"/>
                    <a:chOff x="709" y="2720"/>
                    <a:chExt cx="3787" cy="234"/>
                  </a:xfrm>
                </p:grpSpPr>
                <p:sp>
                  <p:nvSpPr>
                    <p:cNvPr id="19467" name="AutoShape 1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87" y="2798"/>
                      <a:ext cx="3709" cy="109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8" name="Oval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09" y="2720"/>
                      <a:ext cx="265" cy="234"/>
                    </a:xfrm>
                    <a:prstGeom prst="ellipse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69" name="Rectangle 1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58" y="2829"/>
                      <a:ext cx="2541" cy="47"/>
                    </a:xfrm>
                    <a:prstGeom prst="rect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rgbClr val="FF5050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470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317" y="2315"/>
                    <a:ext cx="1036" cy="1440"/>
                  </a:xfrm>
                  <a:prstGeom prst="rect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47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42" y="3133"/>
                  <a:ext cx="834" cy="41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600" b="1">
                      <a:solidFill>
                        <a:srgbClr val="FFFFFF"/>
                      </a:solidFill>
                      <a:latin typeface="Arial" charset="0"/>
                    </a:rPr>
                    <a:t>200 mL</a:t>
                  </a:r>
                </a:p>
              </p:txBody>
            </p:sp>
            <p:sp>
              <p:nvSpPr>
                <p:cNvPr id="1947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148" y="1964"/>
                  <a:ext cx="574" cy="41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600" b="1">
                      <a:solidFill>
                        <a:srgbClr val="FFFFFF"/>
                      </a:solidFill>
                      <a:latin typeface="Arial" charset="0"/>
                    </a:rPr>
                    <a:t>80ºC</a:t>
                  </a:r>
                </a:p>
              </p:txBody>
            </p:sp>
          </p:grpSp>
          <p:sp>
            <p:nvSpPr>
              <p:cNvPr id="19473" name="Text Box 17"/>
              <p:cNvSpPr txBox="1">
                <a:spLocks noChangeArrowheads="1"/>
              </p:cNvSpPr>
              <p:nvPr/>
            </p:nvSpPr>
            <p:spPr bwMode="auto">
              <a:xfrm>
                <a:off x="1212" y="2679"/>
                <a:ext cx="352" cy="562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800" dirty="0">
                    <a:solidFill>
                      <a:srgbClr val="FFFFFF"/>
                    </a:solidFill>
                    <a:latin typeface="Arial Black" pitchFamily="34" charset="0"/>
                  </a:rPr>
                  <a:t>A</a:t>
                </a:r>
              </a:p>
            </p:txBody>
          </p:sp>
        </p:grpSp>
        <p:grpSp>
          <p:nvGrpSpPr>
            <p:cNvPr id="19474" name="Group 18"/>
            <p:cNvGrpSpPr>
              <a:grpSpLocks/>
            </p:cNvGrpSpPr>
            <p:nvPr/>
          </p:nvGrpSpPr>
          <p:grpSpPr bwMode="auto">
            <a:xfrm>
              <a:off x="3393" y="2055"/>
              <a:ext cx="1860" cy="2171"/>
              <a:chOff x="3393" y="1883"/>
              <a:chExt cx="1860" cy="2171"/>
            </a:xfrm>
          </p:grpSpPr>
          <p:grpSp>
            <p:nvGrpSpPr>
              <p:cNvPr id="19475" name="Group 19"/>
              <p:cNvGrpSpPr>
                <a:grpSpLocks/>
              </p:cNvGrpSpPr>
              <p:nvPr/>
            </p:nvGrpSpPr>
            <p:grpSpPr bwMode="auto">
              <a:xfrm>
                <a:off x="3393" y="1883"/>
                <a:ext cx="1860" cy="2171"/>
                <a:chOff x="3564" y="1587"/>
                <a:chExt cx="1860" cy="2171"/>
              </a:xfrm>
            </p:grpSpPr>
            <p:grpSp>
              <p:nvGrpSpPr>
                <p:cNvPr id="19476" name="Group 20"/>
                <p:cNvGrpSpPr>
                  <a:grpSpLocks/>
                </p:cNvGrpSpPr>
                <p:nvPr/>
              </p:nvGrpSpPr>
              <p:grpSpPr bwMode="auto">
                <a:xfrm>
                  <a:off x="3564" y="1587"/>
                  <a:ext cx="1036" cy="2171"/>
                  <a:chOff x="3564" y="1587"/>
                  <a:chExt cx="1036" cy="2171"/>
                </a:xfrm>
              </p:grpSpPr>
              <p:sp>
                <p:nvSpPr>
                  <p:cNvPr id="19477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564" y="2832"/>
                    <a:ext cx="1036" cy="926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sq">
                    <a:solidFill>
                      <a:schemeClr val="accent2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478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448" y="2826"/>
                    <a:ext cx="152" cy="0"/>
                  </a:xfrm>
                  <a:prstGeom prst="line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9479" name="Group 23"/>
                  <p:cNvGrpSpPr>
                    <a:grpSpLocks noChangeAspect="1"/>
                  </p:cNvGrpSpPr>
                  <p:nvPr/>
                </p:nvGrpSpPr>
                <p:grpSpPr bwMode="auto">
                  <a:xfrm rot="-4322532">
                    <a:off x="3144" y="2535"/>
                    <a:ext cx="2022" cy="125"/>
                    <a:chOff x="709" y="2720"/>
                    <a:chExt cx="3787" cy="234"/>
                  </a:xfrm>
                </p:grpSpPr>
                <p:sp>
                  <p:nvSpPr>
                    <p:cNvPr id="19480" name="AutoShape 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87" y="2798"/>
                      <a:ext cx="3709" cy="109"/>
                    </a:xfrm>
                    <a:prstGeom prst="roundRect">
                      <a:avLst>
                        <a:gd name="adj" fmla="val 16667"/>
                      </a:avLst>
                    </a:prstGeom>
                    <a:solidFill>
                      <a:srgbClr val="FFFFFF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81" name="Oval 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709" y="2720"/>
                      <a:ext cx="265" cy="234"/>
                    </a:xfrm>
                    <a:prstGeom prst="ellipse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chemeClr val="bg2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9482" name="Rectangle 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58" y="2829"/>
                      <a:ext cx="2541" cy="47"/>
                    </a:xfrm>
                    <a:prstGeom prst="rect">
                      <a:avLst/>
                    </a:prstGeom>
                    <a:solidFill>
                      <a:srgbClr val="FF5050"/>
                    </a:solidFill>
                    <a:ln w="12700" cap="sq">
                      <a:solidFill>
                        <a:srgbClr val="FF5050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948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564" y="2318"/>
                    <a:ext cx="1036" cy="1440"/>
                  </a:xfrm>
                  <a:prstGeom prst="rect">
                    <a:avLst/>
                  </a:prstGeom>
                  <a:noFill/>
                  <a:ln w="38100" cap="sq">
                    <a:solidFill>
                      <a:srgbClr val="FFFFFF"/>
                    </a:solidFill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948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590" y="2676"/>
                  <a:ext cx="834" cy="41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600" b="1">
                      <a:solidFill>
                        <a:srgbClr val="FFFFFF"/>
                      </a:solidFill>
                      <a:latin typeface="Arial" charset="0"/>
                    </a:rPr>
                    <a:t>400 mL</a:t>
                  </a:r>
                </a:p>
              </p:txBody>
            </p:sp>
            <p:sp>
              <p:nvSpPr>
                <p:cNvPr id="1948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357" y="1965"/>
                  <a:ext cx="574" cy="410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600" b="1">
                      <a:solidFill>
                        <a:srgbClr val="FFFFFF"/>
                      </a:solidFill>
                      <a:latin typeface="Arial" charset="0"/>
                    </a:rPr>
                    <a:t>80ºC</a:t>
                  </a:r>
                </a:p>
              </p:txBody>
            </p:sp>
          </p:grp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3460" y="2682"/>
                <a:ext cx="352" cy="563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3800">
                    <a:solidFill>
                      <a:srgbClr val="FFFFFF"/>
                    </a:solidFill>
                    <a:latin typeface="Arial Black" pitchFamily="34" charset="0"/>
                  </a:rPr>
                  <a:t>B</a:t>
                </a:r>
              </a:p>
            </p:txBody>
          </p:sp>
        </p:grpSp>
      </p:grpSp>
      <p:sp>
        <p:nvSpPr>
          <p:cNvPr id="19487" name="WordArt 31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Thermal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Thermal energy always moves from warmer to cooler objects.</a:t>
            </a:r>
          </a:p>
          <a:p>
            <a:r>
              <a:rPr lang="en-US" dirty="0"/>
              <a:t>Heat is the result of molecules vibrating quickly.</a:t>
            </a:r>
          </a:p>
          <a:p>
            <a:r>
              <a:rPr lang="en-US" dirty="0"/>
              <a:t>Heat is moving energy.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62000" y="0"/>
            <a:ext cx="7467600" cy="1752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480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/>
              </a:rPr>
              <a:t>HEAT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pitchFamily="18" charset="0"/>
              </a:rPr>
              <a:t>Heat Transfer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 dirty="0"/>
              <a:t>Why does A feel hot and B feel cold?</a:t>
            </a:r>
          </a:p>
          <a:p>
            <a:pPr lvl="1"/>
            <a:r>
              <a:rPr lang="en-US" sz="2600" dirty="0"/>
              <a:t>Heat flows from A to your hand = hot.</a:t>
            </a:r>
          </a:p>
          <a:p>
            <a:pPr lvl="1"/>
            <a:r>
              <a:rPr lang="en-US" sz="2600" dirty="0"/>
              <a:t>Heat flows from your hand to B = cold.</a:t>
            </a:r>
          </a:p>
          <a:p>
            <a:endParaRPr lang="en-US" dirty="0"/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12725" y="2882900"/>
            <a:ext cx="8682038" cy="3975100"/>
            <a:chOff x="134" y="1772"/>
            <a:chExt cx="5469" cy="2504"/>
          </a:xfrm>
        </p:grpSpPr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134" y="3162"/>
            <a:ext cx="1906" cy="1111"/>
          </p:xfrm>
          <a:graphic>
            <a:graphicData uri="http://schemas.openxmlformats.org/presentationml/2006/ole">
              <p:oleObj spid="_x0000_s20485" name="Photo Editor Photo" r:id="rId3" imgW="4590476" imgH="2676899" progId="">
                <p:embed/>
              </p:oleObj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3699" y="3162"/>
            <a:ext cx="1904" cy="1114"/>
          </p:xfrm>
          <a:graphic>
            <a:graphicData uri="http://schemas.openxmlformats.org/presentationml/2006/ole">
              <p:oleObj spid="_x0000_s20486" name="Clip" r:id="rId4" imgW="4582440" imgH="2681280" progId="">
                <p:embed/>
              </p:oleObj>
            </a:graphicData>
          </a:graphic>
        </p:graphicFrame>
        <p:grpSp>
          <p:nvGrpSpPr>
            <p:cNvPr id="20487" name="Group 7"/>
            <p:cNvGrpSpPr>
              <a:grpSpLocks/>
            </p:cNvGrpSpPr>
            <p:nvPr/>
          </p:nvGrpSpPr>
          <p:grpSpPr bwMode="auto">
            <a:xfrm>
              <a:off x="1211" y="1772"/>
              <a:ext cx="3667" cy="2169"/>
              <a:chOff x="1146" y="2038"/>
              <a:chExt cx="3667" cy="2169"/>
            </a:xfrm>
          </p:grpSpPr>
          <p:grpSp>
            <p:nvGrpSpPr>
              <p:cNvPr id="20488" name="Group 8"/>
              <p:cNvGrpSpPr>
                <a:grpSpLocks/>
              </p:cNvGrpSpPr>
              <p:nvPr/>
            </p:nvGrpSpPr>
            <p:grpSpPr bwMode="auto">
              <a:xfrm>
                <a:off x="1146" y="2038"/>
                <a:ext cx="1405" cy="2168"/>
                <a:chOff x="1146" y="1884"/>
                <a:chExt cx="1405" cy="2168"/>
              </a:xfrm>
            </p:grpSpPr>
            <p:grpSp>
              <p:nvGrpSpPr>
                <p:cNvPr id="20489" name="Group 9"/>
                <p:cNvGrpSpPr>
                  <a:grpSpLocks/>
                </p:cNvGrpSpPr>
                <p:nvPr/>
              </p:nvGrpSpPr>
              <p:grpSpPr bwMode="auto">
                <a:xfrm>
                  <a:off x="1146" y="1884"/>
                  <a:ext cx="1405" cy="2168"/>
                  <a:chOff x="1317" y="1587"/>
                  <a:chExt cx="1405" cy="2168"/>
                </a:xfrm>
              </p:grpSpPr>
              <p:grpSp>
                <p:nvGrpSpPr>
                  <p:cNvPr id="20490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1317" y="1587"/>
                    <a:ext cx="1036" cy="2168"/>
                    <a:chOff x="1317" y="1587"/>
                    <a:chExt cx="1036" cy="2168"/>
                  </a:xfrm>
                </p:grpSpPr>
                <p:sp>
                  <p:nvSpPr>
                    <p:cNvPr id="20491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7" y="3292"/>
                      <a:ext cx="1036" cy="463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 w="12700" cap="sq">
                      <a:solidFill>
                        <a:schemeClr val="accent2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492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98" y="3289"/>
                      <a:ext cx="152" cy="0"/>
                    </a:xfrm>
                    <a:prstGeom prst="line">
                      <a:avLst/>
                    </a:prstGeom>
                    <a:noFill/>
                    <a:ln w="38100" cap="sq">
                      <a:solidFill>
                        <a:srgbClr val="FFFFFF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0493" name="Group 13"/>
                    <p:cNvGrpSpPr>
                      <a:grpSpLocks noChangeAspect="1"/>
                    </p:cNvGrpSpPr>
                    <p:nvPr/>
                  </p:nvGrpSpPr>
                  <p:grpSpPr bwMode="auto">
                    <a:xfrm rot="-4322532">
                      <a:off x="927" y="2535"/>
                      <a:ext cx="2022" cy="125"/>
                      <a:chOff x="709" y="2720"/>
                      <a:chExt cx="3787" cy="234"/>
                    </a:xfrm>
                  </p:grpSpPr>
                  <p:sp>
                    <p:nvSpPr>
                      <p:cNvPr id="20494" name="AutoShape 1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787" y="2798"/>
                        <a:ext cx="3709" cy="109"/>
                      </a:xfrm>
                      <a:prstGeom prst="roundRect">
                        <a:avLst>
                          <a:gd name="adj" fmla="val 16667"/>
                        </a:avLst>
                      </a:prstGeom>
                      <a:solidFill>
                        <a:srgbClr val="FFFFFF"/>
                      </a:solidFill>
                      <a:ln w="12700" cap="sq">
                        <a:solidFill>
                          <a:schemeClr val="bg2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495" name="Oval 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709" y="2720"/>
                        <a:ext cx="265" cy="234"/>
                      </a:xfrm>
                      <a:prstGeom prst="ellipse">
                        <a:avLst/>
                      </a:prstGeom>
                      <a:solidFill>
                        <a:srgbClr val="FF5050"/>
                      </a:solidFill>
                      <a:ln w="12700" cap="sq">
                        <a:solidFill>
                          <a:schemeClr val="bg2"/>
                        </a:solidFill>
                        <a:round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0496" name="Rectangle 1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958" y="2829"/>
                        <a:ext cx="2541" cy="47"/>
                      </a:xfrm>
                      <a:prstGeom prst="rect">
                        <a:avLst/>
                      </a:prstGeom>
                      <a:solidFill>
                        <a:srgbClr val="FF5050"/>
                      </a:solidFill>
                      <a:ln w="12700" cap="sq">
                        <a:solidFill>
                          <a:srgbClr val="FF5050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0497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17" y="2315"/>
                      <a:ext cx="1036" cy="1440"/>
                    </a:xfrm>
                    <a:prstGeom prst="rect">
                      <a:avLst/>
                    </a:prstGeom>
                    <a:noFill/>
                    <a:ln w="38100" cap="sq">
                      <a:solidFill>
                        <a:srgbClr val="FFFFFF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049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2" y="3134"/>
                    <a:ext cx="116" cy="308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en-US" sz="2600" b="1">
                      <a:solidFill>
                        <a:srgbClr val="FFFFFF"/>
                      </a:solidFill>
                      <a:latin typeface="Arial" charset="0"/>
                    </a:endParaRPr>
                  </a:p>
                </p:txBody>
              </p:sp>
              <p:sp>
                <p:nvSpPr>
                  <p:cNvPr id="2049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48" y="1964"/>
                    <a:ext cx="574" cy="308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sz="2600" b="1">
                        <a:solidFill>
                          <a:srgbClr val="FFFFFF"/>
                        </a:solidFill>
                        <a:latin typeface="Arial" charset="0"/>
                      </a:rPr>
                      <a:t>80ºC</a:t>
                    </a:r>
                  </a:p>
                </p:txBody>
              </p:sp>
            </p:grpSp>
            <p:sp>
              <p:nvSpPr>
                <p:cNvPr id="2050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212" y="2678"/>
                  <a:ext cx="352" cy="42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3800">
                      <a:solidFill>
                        <a:srgbClr val="FFFFFF"/>
                      </a:solidFill>
                      <a:latin typeface="Arial Black" pitchFamily="34" charset="0"/>
                    </a:rPr>
                    <a:t>A</a:t>
                  </a:r>
                </a:p>
              </p:txBody>
            </p:sp>
          </p:grpSp>
          <p:grpSp>
            <p:nvGrpSpPr>
              <p:cNvPr id="20501" name="Group 21"/>
              <p:cNvGrpSpPr>
                <a:grpSpLocks/>
              </p:cNvGrpSpPr>
              <p:nvPr/>
            </p:nvGrpSpPr>
            <p:grpSpPr bwMode="auto">
              <a:xfrm>
                <a:off x="3408" y="2042"/>
                <a:ext cx="1405" cy="2165"/>
                <a:chOff x="3408" y="2042"/>
                <a:chExt cx="1405" cy="2165"/>
              </a:xfrm>
            </p:grpSpPr>
            <p:sp>
              <p:nvSpPr>
                <p:cNvPr id="20502" name="Rectangle 22"/>
                <p:cNvSpPr>
                  <a:spLocks noChangeArrowheads="1"/>
                </p:cNvSpPr>
                <p:nvPr/>
              </p:nvSpPr>
              <p:spPr bwMode="auto">
                <a:xfrm>
                  <a:off x="3408" y="3744"/>
                  <a:ext cx="1036" cy="463"/>
                </a:xfrm>
                <a:prstGeom prst="rect">
                  <a:avLst/>
                </a:prstGeom>
                <a:solidFill>
                  <a:schemeClr val="accent2"/>
                </a:solidFill>
                <a:ln w="12700" cap="sq">
                  <a:solidFill>
                    <a:schemeClr val="accent2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3" name="Line 23"/>
                <p:cNvSpPr>
                  <a:spLocks noChangeShapeType="1"/>
                </p:cNvSpPr>
                <p:nvPr/>
              </p:nvSpPr>
              <p:spPr bwMode="auto">
                <a:xfrm>
                  <a:off x="4289" y="3741"/>
                  <a:ext cx="152" cy="0"/>
                </a:xfrm>
                <a:prstGeom prst="line">
                  <a:avLst/>
                </a:prstGeom>
                <a:noFill/>
                <a:ln w="38100" cap="sq">
                  <a:solidFill>
                    <a:srgbClr val="FFFFFF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4" name="AutoShape 24"/>
                <p:cNvSpPr>
                  <a:spLocks noChangeAspect="1" noChangeArrowheads="1"/>
                </p:cNvSpPr>
                <p:nvPr/>
              </p:nvSpPr>
              <p:spPr bwMode="auto">
                <a:xfrm rot="-4322532">
                  <a:off x="3053" y="3003"/>
                  <a:ext cx="1980" cy="58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127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5" name="Oval 25"/>
                <p:cNvSpPr>
                  <a:spLocks noChangeAspect="1" noChangeArrowheads="1"/>
                </p:cNvSpPr>
                <p:nvPr/>
              </p:nvSpPr>
              <p:spPr bwMode="auto">
                <a:xfrm rot="-4322532">
                  <a:off x="3668" y="3881"/>
                  <a:ext cx="141" cy="125"/>
                </a:xfrm>
                <a:prstGeom prst="ellipse">
                  <a:avLst/>
                </a:prstGeom>
                <a:solidFill>
                  <a:srgbClr val="FF5050"/>
                </a:solidFill>
                <a:ln w="12700" cap="sq">
                  <a:solidFill>
                    <a:schemeClr val="bg2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6" name="Rectangle 26"/>
                <p:cNvSpPr>
                  <a:spLocks noChangeArrowheads="1"/>
                </p:cNvSpPr>
                <p:nvPr/>
              </p:nvSpPr>
              <p:spPr bwMode="auto">
                <a:xfrm rot="-4322532">
                  <a:off x="3665" y="3736"/>
                  <a:ext cx="288" cy="25"/>
                </a:xfrm>
                <a:prstGeom prst="rect">
                  <a:avLst/>
                </a:prstGeom>
                <a:solidFill>
                  <a:srgbClr val="FF5050"/>
                </a:solidFill>
                <a:ln w="12700" cap="sq">
                  <a:solidFill>
                    <a:srgbClr val="FF5050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7" name="Rectangle 27"/>
                <p:cNvSpPr>
                  <a:spLocks noChangeArrowheads="1"/>
                </p:cNvSpPr>
                <p:nvPr/>
              </p:nvSpPr>
              <p:spPr bwMode="auto">
                <a:xfrm>
                  <a:off x="3408" y="2767"/>
                  <a:ext cx="1036" cy="1440"/>
                </a:xfrm>
                <a:prstGeom prst="rect">
                  <a:avLst/>
                </a:prstGeom>
                <a:noFill/>
                <a:ln w="38100" cap="sq">
                  <a:solidFill>
                    <a:srgbClr val="FFFFFF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0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433" y="3586"/>
                  <a:ext cx="116" cy="30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 sz="2600" b="1">
                    <a:solidFill>
                      <a:srgbClr val="FFFFFF"/>
                    </a:solidFill>
                    <a:latin typeface="Arial" charset="0"/>
                  </a:endParaRPr>
                </a:p>
              </p:txBody>
            </p:sp>
            <p:sp>
              <p:nvSpPr>
                <p:cNvPr id="2050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239" y="2416"/>
                  <a:ext cx="574" cy="30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600" b="1">
                      <a:solidFill>
                        <a:srgbClr val="FFFFFF"/>
                      </a:solidFill>
                      <a:latin typeface="Arial" charset="0"/>
                    </a:rPr>
                    <a:t>10ºC</a:t>
                  </a:r>
                </a:p>
              </p:txBody>
            </p:sp>
            <p:sp>
              <p:nvSpPr>
                <p:cNvPr id="2051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474" y="2833"/>
                  <a:ext cx="352" cy="42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3800">
                      <a:solidFill>
                        <a:srgbClr val="FFFFFF"/>
                      </a:solidFill>
                      <a:latin typeface="Arial Black" pitchFamily="34" charset="0"/>
                    </a:rPr>
                    <a:t>B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pitchFamily="18" charset="0"/>
              </a:rPr>
              <a:t>Heat Transfer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Heat is always transferred from hot to cold.</a:t>
            </a:r>
          </a:p>
          <a:p>
            <a:r>
              <a:rPr lang="en-US" dirty="0" smtClean="0"/>
              <a:t>Insulators slow the transfer of heat due to air pockets.</a:t>
            </a:r>
          </a:p>
          <a:p>
            <a:r>
              <a:rPr lang="en-US" dirty="0" smtClean="0"/>
              <a:t>Conductors easily allow the transfer of heat, like metals.</a:t>
            </a:r>
          </a:p>
          <a:p>
            <a:r>
              <a:rPr lang="en-US" dirty="0" smtClean="0"/>
              <a:t>Heat is transferred by conduction, convection, and radiation.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/>
              <a:t>The transfer of heat by direct contact between objects or particles.</a:t>
            </a:r>
          </a:p>
          <a:p>
            <a:endParaRPr lang="en-US" sz="2800" dirty="0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1066800" y="1066800"/>
            <a:ext cx="7086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Conduction</a:t>
            </a:r>
          </a:p>
        </p:txBody>
      </p:sp>
      <p:pic>
        <p:nvPicPr>
          <p:cNvPr id="6151" name="Picture 7" descr="ag00057_"/>
          <p:cNvPicPr>
            <a:picLocks noGrp="1" noChangeAspect="1" noChangeArrowheads="1" noCrop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095375" y="1981200"/>
            <a:ext cx="2990850" cy="4114800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75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  <p:bldP spid="614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Heat is transferred due to objects touching each other or through collisions.</a:t>
            </a:r>
          </a:p>
          <a:p>
            <a:r>
              <a:rPr lang="en-US" dirty="0"/>
              <a:t>Occurs best in solids.</a:t>
            </a:r>
          </a:p>
          <a:p>
            <a:r>
              <a:rPr lang="en-US" dirty="0"/>
              <a:t>Heat continues to be transferred until both objects reach the same temperature, called a thermal equilibrium.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Conduction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Heat transferred through space.</a:t>
            </a:r>
          </a:p>
          <a:p>
            <a:endParaRPr lang="en-US" sz="2800" dirty="0"/>
          </a:p>
          <a:p>
            <a:r>
              <a:rPr lang="en-US" sz="2800" dirty="0"/>
              <a:t>EXAMPLE:  The sun’s rays causing a sunburn.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990600" y="838200"/>
            <a:ext cx="4376738" cy="6477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Radiation</a:t>
            </a:r>
          </a:p>
        </p:txBody>
      </p:sp>
      <p:pic>
        <p:nvPicPr>
          <p:cNvPr id="7175" name="Picture 7" descr="ag00433_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3400" y="1219200"/>
            <a:ext cx="4800600" cy="5257800"/>
          </a:xfrm>
          <a:noFill/>
          <a:ln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365</Words>
  <Application>Microsoft Office PowerPoint</Application>
  <PresentationFormat>On-screen Show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Photo Editor Photo</vt:lpstr>
      <vt:lpstr>Clip</vt:lpstr>
      <vt:lpstr>Slide 1</vt:lpstr>
      <vt:lpstr>Slide 2</vt:lpstr>
      <vt:lpstr>Slide 3</vt:lpstr>
      <vt:lpstr>Slide 4</vt:lpstr>
      <vt:lpstr>Heat Transfer</vt:lpstr>
      <vt:lpstr>Heat Transfer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Heat Transfer</vt:lpstr>
    </vt:vector>
  </TitlesOfParts>
  <Company>Graves County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Energy</dc:title>
  <dc:creator>Cuba Elementary</dc:creator>
  <cp:lastModifiedBy>sbaumgarten</cp:lastModifiedBy>
  <cp:revision>35</cp:revision>
  <dcterms:created xsi:type="dcterms:W3CDTF">2002-09-17T18:24:15Z</dcterms:created>
  <dcterms:modified xsi:type="dcterms:W3CDTF">2014-10-21T14:39:27Z</dcterms:modified>
</cp:coreProperties>
</file>